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7" r:id="rId7"/>
    <p:sldId id="263" r:id="rId8"/>
    <p:sldId id="264" r:id="rId9"/>
    <p:sldId id="268" r:id="rId10"/>
    <p:sldId id="265" r:id="rId11"/>
    <p:sldId id="266" r:id="rId12"/>
    <p:sldId id="269" r:id="rId13"/>
    <p:sldId id="257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434" autoAdjust="0"/>
  </p:normalViewPr>
  <p:slideViewPr>
    <p:cSldViewPr snapToGrid="0">
      <p:cViewPr varScale="1">
        <p:scale>
          <a:sx n="39" d="100"/>
          <a:sy n="39" d="100"/>
        </p:scale>
        <p:origin x="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4189D-D618-43E7-B889-7700401399D6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FF413-E271-4134-B8C5-2AF4833BE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FF413-E271-4134-B8C5-2AF4833BED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3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6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46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785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6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6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4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6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1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0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1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9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3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9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6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26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cialmedia.co.uk/2013/02/04/why-companies-need-to-protect-themselves-against-the-risks-of-social-media/" TargetMode="External"/><Relationship Id="rId2" Type="http://schemas.openxmlformats.org/officeDocument/2006/relationships/hyperlink" Target="http://eandt.theiet.org/magazine/2012/05/debate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srmagazine.com/denise-lee-yohn/case-against-social-medi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dyoubrilliant.com/pros-and-cons-of-advertising-on-social-media/" TargetMode="External"/><Relationship Id="rId2" Type="http://schemas.openxmlformats.org/officeDocument/2006/relationships/hyperlink" Target="http://milongo89.blogspot.com/2012/09/pros-and-cons-of-social-network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urenmacewen.com/2012/10/09/the-pros-and-cons-of-outsourcing-social-media-managemen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812" y="783985"/>
            <a:ext cx="8825658" cy="1683955"/>
          </a:xfrm>
        </p:spPr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449" y="2319490"/>
            <a:ext cx="8825658" cy="861420"/>
          </a:xfrm>
        </p:spPr>
        <p:txBody>
          <a:bodyPr/>
          <a:lstStyle/>
          <a:p>
            <a:r>
              <a:rPr lang="en-US" dirty="0" smtClean="0"/>
              <a:t>Get Noticed in a noisy world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8842" y="4768179"/>
            <a:ext cx="3047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Derrick L. Black</a:t>
            </a:r>
          </a:p>
          <a:p>
            <a:r>
              <a:rPr lang="en-US" dirty="0" smtClean="0"/>
              <a:t>Nov. 13, 2013</a:t>
            </a:r>
          </a:p>
          <a:p>
            <a:r>
              <a:rPr lang="en-US" dirty="0" smtClean="0"/>
              <a:t>EDAD 5319-20</a:t>
            </a:r>
          </a:p>
          <a:p>
            <a:r>
              <a:rPr lang="en-US" dirty="0" smtClean="0"/>
              <a:t>Book Study Presentation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4424" y="2727456"/>
            <a:ext cx="327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Michael Hyatt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057623" y="2595871"/>
            <a:ext cx="3503054" cy="2671590"/>
          </a:xfrm>
          <a:prstGeom prst="wedgeRoundRectCallout">
            <a:avLst>
              <a:gd name="adj1" fmla="val 2269"/>
              <a:gd name="adj2" fmla="val 7409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575" y="2727456"/>
            <a:ext cx="2339150" cy="233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6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4: Expand Your 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563" y="1853248"/>
            <a:ext cx="5597739" cy="4195481"/>
          </a:xfrm>
        </p:spPr>
        <p:txBody>
          <a:bodyPr/>
          <a:lstStyle/>
          <a:p>
            <a:r>
              <a:rPr lang="en-US" dirty="0" smtClean="0"/>
              <a:t>Marketing is </a:t>
            </a:r>
            <a:r>
              <a:rPr lang="en-US" dirty="0" smtClean="0"/>
              <a:t>dead.</a:t>
            </a:r>
          </a:p>
          <a:p>
            <a:r>
              <a:rPr lang="en-US" dirty="0" smtClean="0"/>
              <a:t>Tribe-building </a:t>
            </a:r>
            <a:r>
              <a:rPr lang="en-US" dirty="0" smtClean="0"/>
              <a:t>is the new </a:t>
            </a:r>
            <a:r>
              <a:rPr lang="en-US" dirty="0" smtClean="0"/>
              <a:t>marketing.</a:t>
            </a:r>
          </a:p>
          <a:p>
            <a:r>
              <a:rPr lang="en-US" dirty="0" smtClean="0"/>
              <a:t>Generate </a:t>
            </a:r>
            <a:r>
              <a:rPr lang="en-US" dirty="0" smtClean="0"/>
              <a:t>more blog traffic.</a:t>
            </a:r>
          </a:p>
          <a:p>
            <a:r>
              <a:rPr lang="en-US" dirty="0" smtClean="0"/>
              <a:t>Build your subscriber list.</a:t>
            </a:r>
          </a:p>
          <a:p>
            <a:r>
              <a:rPr lang="en-US" dirty="0" smtClean="0"/>
              <a:t>Promote older post.</a:t>
            </a:r>
          </a:p>
          <a:p>
            <a:r>
              <a:rPr lang="en-US" dirty="0" smtClean="0"/>
              <a:t>Give away stuff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Embrace Twitter.</a:t>
            </a:r>
          </a:p>
          <a:p>
            <a:r>
              <a:rPr lang="en-US" dirty="0" smtClean="0"/>
              <a:t>Devote thirty minutes a day.</a:t>
            </a:r>
          </a:p>
          <a:p>
            <a:r>
              <a:rPr lang="en-US" dirty="0" smtClean="0"/>
              <a:t>Use Twitter to promote your product.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957" y="2669418"/>
            <a:ext cx="5116029" cy="25986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2029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5: Engage Your Tribe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more blog comments.</a:t>
            </a:r>
          </a:p>
          <a:p>
            <a:r>
              <a:rPr lang="en-US" dirty="0" smtClean="0"/>
              <a:t>Keep the conversations civil.</a:t>
            </a:r>
          </a:p>
          <a:p>
            <a:r>
              <a:rPr lang="en-US" dirty="0" smtClean="0"/>
              <a:t>Develop a comments policy.</a:t>
            </a:r>
          </a:p>
          <a:p>
            <a:r>
              <a:rPr lang="en-US" dirty="0" smtClean="0"/>
              <a:t>Monitor your brand. (Google Alerts, Twitter search, engage in conversation, and solve the problem.)</a:t>
            </a:r>
          </a:p>
          <a:p>
            <a:r>
              <a:rPr lang="en-US" dirty="0" smtClean="0"/>
              <a:t>Defend your brand.</a:t>
            </a:r>
          </a:p>
          <a:p>
            <a:r>
              <a:rPr lang="en-US" dirty="0" smtClean="0"/>
              <a:t>Don’t feed the trolls.</a:t>
            </a:r>
          </a:p>
          <a:p>
            <a:r>
              <a:rPr lang="en-US" dirty="0" smtClean="0"/>
              <a:t>Monetize your blog. (sell advertising, promote affiliates, and sell products)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59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Conclusion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963" y="2776251"/>
            <a:ext cx="9733010" cy="28602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Overcome fear…just take the first step!!!</a:t>
            </a:r>
          </a:p>
          <a:p>
            <a:endParaRPr lang="en-US" sz="3200" dirty="0"/>
          </a:p>
          <a:p>
            <a:r>
              <a:rPr lang="en-US" sz="3200" dirty="0" smtClean="0"/>
              <a:t>The KEY is to START!!!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06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2198"/>
            <a:ext cx="8946541" cy="4706202"/>
          </a:xfrm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Carter, S. (2012, 05) </a:t>
            </a:r>
            <a:r>
              <a:rPr lang="en-US" sz="2500" i="1" dirty="0"/>
              <a:t>“For and Against: Social Media at Work”</a:t>
            </a:r>
            <a:r>
              <a:rPr lang="en-US" sz="2500" dirty="0"/>
              <a:t> Engineering and Technology Magazine.</a:t>
            </a:r>
          </a:p>
          <a:p>
            <a:pPr marL="0" indent="0">
              <a:buNone/>
            </a:pPr>
            <a:r>
              <a:rPr lang="en-US" sz="2500" dirty="0" smtClean="0"/>
              <a:t>         Document </a:t>
            </a:r>
            <a:r>
              <a:rPr lang="en-US" sz="2500" dirty="0"/>
              <a:t>URL </a:t>
            </a:r>
          </a:p>
          <a:p>
            <a:pPr marL="0" indent="0">
              <a:buNone/>
            </a:pPr>
            <a:r>
              <a:rPr lang="en-US" sz="2500" u="sng" dirty="0" smtClean="0">
                <a:hlinkClick r:id="rId2"/>
              </a:rPr>
              <a:t>http</a:t>
            </a:r>
            <a:r>
              <a:rPr lang="en-US" sz="2500" u="sng" dirty="0">
                <a:hlinkClick r:id="rId2"/>
              </a:rPr>
              <a:t>://eandt.theiet.org/magazine/2012/05/debate.cfm</a:t>
            </a:r>
            <a:r>
              <a:rPr lang="en-US" sz="2500" dirty="0"/>
              <a:t> 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Hunter, R. (2013, 02, 04) </a:t>
            </a:r>
            <a:r>
              <a:rPr lang="en-US" sz="2500" i="1" dirty="0"/>
              <a:t>“Why Companies Need to Protect Themselves Against the Risks of Social Media”</a:t>
            </a:r>
            <a:r>
              <a:rPr lang="en-US" sz="2500" dirty="0"/>
              <a:t> </a:t>
            </a:r>
            <a:r>
              <a:rPr lang="en-US" sz="2500" dirty="0" err="1"/>
              <a:t>eSocialMedia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Document </a:t>
            </a:r>
            <a:r>
              <a:rPr lang="en-US" sz="2500" dirty="0"/>
              <a:t>URL </a:t>
            </a:r>
          </a:p>
          <a:p>
            <a:pPr marL="0" indent="0">
              <a:buNone/>
            </a:pPr>
            <a:r>
              <a:rPr lang="en-US" sz="2500" u="sng" dirty="0" smtClean="0">
                <a:hlinkClick r:id="rId3"/>
              </a:rPr>
              <a:t>http</a:t>
            </a:r>
            <a:r>
              <a:rPr lang="en-US" sz="2500" u="sng" dirty="0">
                <a:hlinkClick r:id="rId3"/>
              </a:rPr>
              <a:t>://www.esocialmedia.co.uk/2013/02/04/why-companies-need-to-protect-themselves-against-the-risks-of-social-media/</a:t>
            </a:r>
            <a:r>
              <a:rPr lang="en-US" sz="2500" dirty="0"/>
              <a:t> 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Hyatt, M. (2012) </a:t>
            </a:r>
            <a:r>
              <a:rPr lang="en-US" sz="2500" i="1" dirty="0"/>
              <a:t>“Platform: Get Noticed in a Noisy World”</a:t>
            </a:r>
            <a:r>
              <a:rPr lang="en-US" sz="2500" dirty="0"/>
              <a:t> Nashville, TN: Thomas Nelson.</a:t>
            </a:r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 err="1"/>
              <a:t>Yohn</a:t>
            </a:r>
            <a:r>
              <a:rPr lang="en-US" sz="2500" dirty="0"/>
              <a:t>, D.L. (2013, 02, 11) “</a:t>
            </a:r>
            <a:r>
              <a:rPr lang="en-US" sz="2500" i="1" dirty="0"/>
              <a:t>A Case Against Social Media</a:t>
            </a:r>
            <a:r>
              <a:rPr lang="en-US" sz="2500" dirty="0"/>
              <a:t>” QSR Magazines.    </a:t>
            </a:r>
          </a:p>
          <a:p>
            <a:pPr marL="0" indent="0">
              <a:buNone/>
            </a:pPr>
            <a:r>
              <a:rPr lang="en-US" sz="2500" dirty="0" smtClean="0"/>
              <a:t>          Document </a:t>
            </a:r>
            <a:r>
              <a:rPr lang="en-US" sz="2500" dirty="0"/>
              <a:t>URL</a:t>
            </a:r>
          </a:p>
          <a:p>
            <a:pPr marL="0" indent="0">
              <a:buNone/>
            </a:pPr>
            <a:r>
              <a:rPr lang="en-US" sz="2500" dirty="0"/>
              <a:t> </a:t>
            </a:r>
            <a:r>
              <a:rPr lang="en-US" sz="2500" u="sng" dirty="0">
                <a:hlinkClick r:id="rId4"/>
              </a:rPr>
              <a:t>http://www.qsrmagazine.com/denise-lee-yohn/case-against-social-media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9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milongo89.blogspot.com/2012/09/pros-and-cons-of-social-networking.html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http://www.brandyoubrilliant.com/pros-and-cons-of-advertising-on-social-media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http://www.laurenmacewen.com/2012/10/09/the-pros-and-cons-of-outsourcing-social-media-management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do you use social media </a:t>
            </a:r>
            <a:br>
              <a:rPr lang="en-US" dirty="0" smtClean="0"/>
            </a:br>
            <a:r>
              <a:rPr lang="en-US" dirty="0" smtClean="0"/>
              <a:t>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Let’s take a quick survey…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97" y="2387856"/>
            <a:ext cx="5071095" cy="3307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43508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at a Glance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99" y="2838740"/>
            <a:ext cx="3836749" cy="25098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13445" y="2021440"/>
            <a:ext cx="66464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Introduction: All the World’s a Stage</a:t>
            </a:r>
          </a:p>
          <a:p>
            <a:endParaRPr lang="en-US" sz="28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Part One: Start with Wow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Part Two: Prepare to Launch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Part Three: Build Your Home Base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Part Four: Expand Your Reach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Part Five: Engage Your Tribe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465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41" y="698378"/>
            <a:ext cx="9709640" cy="925706"/>
          </a:xfrm>
        </p:spPr>
        <p:txBody>
          <a:bodyPr/>
          <a:lstStyle/>
          <a:p>
            <a:r>
              <a:rPr lang="en-US" dirty="0" smtClean="0"/>
              <a:t>Introduction: All the World’s a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Shakespeare wrote, “All the world’s a stage.”</a:t>
            </a:r>
          </a:p>
          <a:p>
            <a:r>
              <a:rPr lang="en-US" dirty="0" smtClean="0"/>
              <a:t>Stage has never been more crowded than now.</a:t>
            </a:r>
          </a:p>
          <a:p>
            <a:r>
              <a:rPr lang="en-US" dirty="0" smtClean="0"/>
              <a:t>Learn how to stand out from the crowd.</a:t>
            </a:r>
          </a:p>
          <a:p>
            <a:r>
              <a:rPr lang="en-US" dirty="0" smtClean="0"/>
              <a:t>Not through just a talk show, newspaper ad, commercial, or any other traditional marketing strategy…</a:t>
            </a:r>
          </a:p>
          <a:p>
            <a:r>
              <a:rPr lang="en-US" dirty="0" smtClean="0"/>
              <a:t>…but by creating a platform built of people.  Contacts. Connections. Followers.</a:t>
            </a:r>
          </a:p>
          <a:p>
            <a:r>
              <a:rPr lang="en-US" dirty="0" smtClean="0"/>
              <a:t>Have to connect the </a:t>
            </a:r>
            <a:r>
              <a:rPr lang="en-US" i="1" dirty="0" smtClean="0"/>
              <a:t>who</a:t>
            </a:r>
            <a:r>
              <a:rPr lang="en-US" dirty="0" smtClean="0"/>
              <a:t> (people) with the (product). </a:t>
            </a:r>
          </a:p>
          <a:p>
            <a:r>
              <a:rPr lang="en-US" dirty="0" smtClean="0"/>
              <a:t>A platform provides visibility, amplification, and connection.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Start with Wow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19618"/>
            <a:ext cx="8946541" cy="4528781"/>
          </a:xfrm>
        </p:spPr>
        <p:txBody>
          <a:bodyPr/>
          <a:lstStyle/>
          <a:p>
            <a:r>
              <a:rPr lang="en-US" dirty="0" smtClean="0"/>
              <a:t>Two critical parts of the success equation: a compelling product (the what) and a major platform ( the who).</a:t>
            </a:r>
          </a:p>
          <a:p>
            <a:r>
              <a:rPr lang="en-US" dirty="0" smtClean="0"/>
              <a:t>Without the what, the who is pointless.</a:t>
            </a:r>
          </a:p>
          <a:p>
            <a:r>
              <a:rPr lang="en-US" dirty="0" smtClean="0"/>
              <a:t>Marketing guru, David Ogilvy, once wrote, “Great marketing only makes a bad product fail faster.”</a:t>
            </a:r>
          </a:p>
          <a:p>
            <a:r>
              <a:rPr lang="en-US" dirty="0" smtClean="0"/>
              <a:t>What elements create a wow experience?</a:t>
            </a:r>
          </a:p>
          <a:p>
            <a:r>
              <a:rPr lang="en-US" dirty="0" smtClean="0"/>
              <a:t>Beware of the obstacles.</a:t>
            </a:r>
          </a:p>
          <a:p>
            <a:r>
              <a:rPr lang="en-US" dirty="0" smtClean="0"/>
              <a:t>Don’t settle for less than great!</a:t>
            </a:r>
          </a:p>
          <a:p>
            <a:r>
              <a:rPr lang="en-US" dirty="0" smtClean="0"/>
              <a:t>Give your product a memorable name.</a:t>
            </a:r>
          </a:p>
          <a:p>
            <a:r>
              <a:rPr lang="en-US" dirty="0" smtClean="0"/>
              <a:t>Know your audience, consider your brand, and invest in the packaging of your product.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758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Start with Wow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9581904" cy="45935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Insights learned from watching Steve Job’s 2007 keynote presentation from MacWorld and introduction of the iPhone:</a:t>
            </a:r>
          </a:p>
          <a:p>
            <a:endParaRPr lang="en-US" sz="2400" dirty="0" smtClean="0"/>
          </a:p>
          <a:p>
            <a:r>
              <a:rPr lang="en-US" sz="2400" dirty="0" smtClean="0"/>
              <a:t>Create products you would personally use.</a:t>
            </a:r>
          </a:p>
          <a:p>
            <a:endParaRPr lang="en-US" sz="2400" dirty="0" smtClean="0"/>
          </a:p>
          <a:p>
            <a:r>
              <a:rPr lang="en-US" sz="2400" dirty="0" smtClean="0"/>
              <a:t>Create products that solve problems in unexpected ways.</a:t>
            </a:r>
          </a:p>
          <a:p>
            <a:endParaRPr lang="en-US" sz="2400" dirty="0" smtClean="0"/>
          </a:p>
          <a:p>
            <a:r>
              <a:rPr lang="en-US" sz="2400" dirty="0" smtClean="0"/>
              <a:t>Create products that exceeds your customers’ expectation.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9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Prepare to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personal Responsibility.  No one knows your product better than you and is more passionate about it than you are.</a:t>
            </a:r>
          </a:p>
          <a:p>
            <a:r>
              <a:rPr lang="en-US" dirty="0" smtClean="0"/>
              <a:t>Define your platform goals.</a:t>
            </a:r>
          </a:p>
          <a:p>
            <a:r>
              <a:rPr lang="en-US" dirty="0" smtClean="0"/>
              <a:t>Create an elevator pitch.</a:t>
            </a:r>
          </a:p>
          <a:p>
            <a:r>
              <a:rPr lang="en-US" dirty="0" smtClean="0"/>
              <a:t>Set up your branding tools.</a:t>
            </a:r>
          </a:p>
          <a:p>
            <a:r>
              <a:rPr lang="en-US" dirty="0" smtClean="0"/>
              <a:t>Assemble your pit crew.</a:t>
            </a:r>
          </a:p>
          <a:p>
            <a:r>
              <a:rPr lang="en-US" dirty="0" smtClean="0"/>
              <a:t>Secure endorsements.</a:t>
            </a:r>
          </a:p>
          <a:p>
            <a:r>
              <a:rPr lang="en-US" dirty="0" smtClean="0"/>
              <a:t>Get a great head shot.</a:t>
            </a:r>
          </a:p>
          <a:p>
            <a:r>
              <a:rPr lang="en-US" dirty="0" smtClean="0"/>
              <a:t>Develop an Online media kit.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5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Build Your Home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55840" cy="4195481"/>
          </a:xfrm>
        </p:spPr>
        <p:txBody>
          <a:bodyPr/>
          <a:lstStyle/>
          <a:p>
            <a:r>
              <a:rPr lang="en-US" sz="2800" dirty="0" smtClean="0"/>
              <a:t>A good social media strategy has three components:</a:t>
            </a:r>
          </a:p>
          <a:p>
            <a:endParaRPr lang="en-US" dirty="0"/>
          </a:p>
          <a:p>
            <a:r>
              <a:rPr lang="en-US" sz="3200" dirty="0" smtClean="0"/>
              <a:t>A home base.</a:t>
            </a:r>
          </a:p>
          <a:p>
            <a:endParaRPr lang="en-US" sz="3200" dirty="0"/>
          </a:p>
          <a:p>
            <a:r>
              <a:rPr lang="en-US" sz="3200" dirty="0" smtClean="0"/>
              <a:t>Embassies.</a:t>
            </a:r>
          </a:p>
          <a:p>
            <a:endParaRPr lang="en-US" sz="3200" dirty="0"/>
          </a:p>
          <a:p>
            <a:r>
              <a:rPr lang="en-US" sz="3200" dirty="0" smtClean="0"/>
              <a:t>Outposts.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663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Build Your Home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4084"/>
            <a:ext cx="8946541" cy="4624315"/>
          </a:xfrm>
        </p:spPr>
        <p:txBody>
          <a:bodyPr/>
          <a:lstStyle/>
          <a:p>
            <a:r>
              <a:rPr lang="en-US" dirty="0" smtClean="0"/>
              <a:t>Focus Your Efforts Online – Don’t waste time, energy, and money on commercial mass media.</a:t>
            </a:r>
          </a:p>
          <a:p>
            <a:r>
              <a:rPr lang="en-US" dirty="0" smtClean="0"/>
              <a:t>“Narrowcast” to targeted audience through use of Internet.</a:t>
            </a:r>
          </a:p>
          <a:p>
            <a:r>
              <a:rPr lang="en-US" dirty="0" smtClean="0"/>
              <a:t>Get help if needed but be careful of self-proclaimed social media experts.</a:t>
            </a:r>
          </a:p>
          <a:p>
            <a:r>
              <a:rPr lang="en-US" dirty="0" smtClean="0"/>
              <a:t>Start a Blog and select a service (WordPress.org, TypePad.com, o Blogger.com)</a:t>
            </a:r>
          </a:p>
          <a:p>
            <a:r>
              <a:rPr lang="en-US" dirty="0" smtClean="0"/>
              <a:t>Don’t have someone write for you. Be your own writer…more authentic and personal.</a:t>
            </a:r>
          </a:p>
          <a:p>
            <a:r>
              <a:rPr lang="en-US" dirty="0" smtClean="0"/>
              <a:t>Avoid common blogging mistakes.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3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2134</TotalTime>
  <Words>668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Ion</vt:lpstr>
      <vt:lpstr>PLATFORM</vt:lpstr>
      <vt:lpstr>How often do you use social media  tools?</vt:lpstr>
      <vt:lpstr>PLATFORM at a Glance</vt:lpstr>
      <vt:lpstr>Introduction: All the World’s a Stage</vt:lpstr>
      <vt:lpstr>Part 1: Start with Wow</vt:lpstr>
      <vt:lpstr>Part 1: Start with Wow</vt:lpstr>
      <vt:lpstr>Part 2: Prepare to Launch</vt:lpstr>
      <vt:lpstr>Part 3: Build Your Home Base</vt:lpstr>
      <vt:lpstr>Part 3: Build Your Home Base</vt:lpstr>
      <vt:lpstr>Part 4: Expand Your Reach</vt:lpstr>
      <vt:lpstr>Part 5: Engage Your Tribe</vt:lpstr>
      <vt:lpstr>Conclusion</vt:lpstr>
      <vt:lpstr>References</vt:lpstr>
      <vt:lpstr>Images Used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</dc:title>
  <dc:creator>Derrick Black</dc:creator>
  <cp:lastModifiedBy>Derrick Black</cp:lastModifiedBy>
  <cp:revision>41</cp:revision>
  <dcterms:created xsi:type="dcterms:W3CDTF">2013-11-12T11:01:33Z</dcterms:created>
  <dcterms:modified xsi:type="dcterms:W3CDTF">2013-11-13T23:14:26Z</dcterms:modified>
</cp:coreProperties>
</file>